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4" r:id="rId3"/>
    <p:sldId id="274" r:id="rId4"/>
    <p:sldId id="275" r:id="rId5"/>
    <p:sldId id="276" r:id="rId6"/>
    <p:sldId id="277" r:id="rId7"/>
    <p:sldId id="278" r:id="rId8"/>
    <p:sldId id="279" r:id="rId9"/>
    <p:sldId id="267" r:id="rId10"/>
  </p:sldIdLst>
  <p:sldSz cx="9144000" cy="6858000" type="screen4x3"/>
  <p:notesSz cx="6858000" cy="9144000"/>
  <p:embeddedFontLst>
    <p:embeddedFont>
      <p:font typeface="Tuffy" panose="020B0603060100000000" pitchFamily="34" charset="0"/>
      <p:regular r:id="rId13"/>
      <p:bold r:id="rId14"/>
      <p:italic r:id="rId15"/>
      <p:boldItalic r:id="rId16"/>
    </p:embeddedFont>
    <p:embeddedFont>
      <p:font typeface="Twinkl SemiBold" pitchFamily="2" charset="0"/>
      <p:bold r:id="rId17"/>
    </p:embeddedFont>
    <p:embeddedFont>
      <p:font typeface="Twinkl" pitchFamily="2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uffy-TTF" panose="020B0603060100000000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52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16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8D59"/>
    <a:srgbClr val="A8C29E"/>
    <a:srgbClr val="2A3F17"/>
    <a:srgbClr val="C97074"/>
    <a:srgbClr val="E4B6B8"/>
    <a:srgbClr val="AADDFC"/>
    <a:srgbClr val="C3E7FD"/>
    <a:srgbClr val="7BCAFB"/>
    <a:srgbClr val="18A0DB"/>
    <a:srgbClr val="DE1E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392" y="102"/>
      </p:cViewPr>
      <p:guideLst>
        <p:guide orient="horz" pos="2160"/>
        <p:guide pos="2880"/>
        <p:guide pos="340"/>
        <p:guide orient="horz" pos="3952"/>
        <p:guide pos="5420"/>
        <p:guide orient="horz" pos="346"/>
        <p:guide pos="476"/>
        <p:guide orient="horz" pos="482"/>
        <p:guide orient="horz" pos="381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05/03/2019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05/03/2019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2.5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+mn-lt"/>
              </a:rPr>
              <a:t>Where Is Sweden?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7881" y="1527916"/>
            <a:ext cx="7644714" cy="502508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altLang="en-US" dirty="0">
                <a:cs typeface="Arial" panose="020B0604020202020204" pitchFamily="34" charset="0"/>
              </a:rPr>
              <a:t>Sweden is a country in Europe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829" y="2626647"/>
            <a:ext cx="4211765" cy="2978205"/>
          </a:xfrm>
          <a:prstGeom prst="roundRect">
            <a:avLst>
              <a:gd name="adj" fmla="val 3365"/>
            </a:avLst>
          </a:prstGeom>
        </p:spPr>
      </p:pic>
      <p:grpSp>
        <p:nvGrpSpPr>
          <p:cNvPr id="10" name="Group 9"/>
          <p:cNvGrpSpPr/>
          <p:nvPr/>
        </p:nvGrpSpPr>
        <p:grpSpPr>
          <a:xfrm>
            <a:off x="1245802" y="3221372"/>
            <a:ext cx="5448613" cy="1648286"/>
            <a:chOff x="1245802" y="3221372"/>
            <a:chExt cx="5448613" cy="1648286"/>
          </a:xfrm>
        </p:grpSpPr>
        <p:cxnSp>
          <p:nvCxnSpPr>
            <p:cNvPr id="8" name="Straight Arrow Connector 7"/>
            <p:cNvCxnSpPr>
              <a:cxnSpLocks/>
            </p:cNvCxnSpPr>
            <p:nvPr/>
          </p:nvCxnSpPr>
          <p:spPr>
            <a:xfrm flipV="1">
              <a:off x="2982098" y="3221372"/>
              <a:ext cx="3712317" cy="138425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/>
            <p:cNvSpPr/>
            <p:nvPr/>
          </p:nvSpPr>
          <p:spPr>
            <a:xfrm>
              <a:off x="1245802" y="4374550"/>
              <a:ext cx="1806315" cy="495108"/>
            </a:xfrm>
            <a:prstGeom prst="roundRect">
              <a:avLst/>
            </a:prstGeom>
            <a:solidFill>
              <a:srgbClr val="688D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GB" dirty="0">
                  <a:solidFill>
                    <a:schemeClr val="bg1"/>
                  </a:solidFill>
                </a:rPr>
                <a:t>Sweden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757881" y="2175757"/>
            <a:ext cx="3303373" cy="1339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</a:pPr>
            <a:r>
              <a:rPr lang="en-GB" altLang="en-US" dirty="0">
                <a:cs typeface="Arial" panose="020B0604020202020204" pitchFamily="34" charset="0"/>
              </a:rPr>
              <a:t>Sweden shares borders with Norway and Finland. There is also a bridge connecting Sweden to Denmark.</a:t>
            </a:r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Facts About Sweden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57881" y="1350628"/>
            <a:ext cx="7644714" cy="763398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</a:pPr>
            <a:r>
              <a:rPr lang="en-GB" altLang="en-US" dirty="0">
                <a:cs typeface="Arial" panose="020B0604020202020204" pitchFamily="34" charset="0"/>
              </a:rPr>
              <a:t>The official name of Sweden is the Kingdom of Sweden. The capital city of Sweden is Stockholm. </a:t>
            </a: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39"/>
          <a:stretch/>
        </p:blipFill>
        <p:spPr>
          <a:xfrm>
            <a:off x="755651" y="2295185"/>
            <a:ext cx="7646944" cy="3978615"/>
          </a:xfrm>
          <a:prstGeom prst="roundRect">
            <a:avLst>
              <a:gd name="adj" fmla="val 8647"/>
            </a:avLst>
          </a:prstGeom>
        </p:spPr>
      </p:pic>
    </p:spTree>
    <p:extLst>
      <p:ext uri="{BB962C8B-B14F-4D97-AF65-F5344CB8AC3E}">
        <p14:creationId xmlns:p14="http://schemas.microsoft.com/office/powerpoint/2010/main" val="72066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Facts About Sweden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11" y="1698020"/>
            <a:ext cx="3499564" cy="4374455"/>
          </a:xfrm>
          <a:prstGeom prst="roundRect">
            <a:avLst>
              <a:gd name="adj" fmla="val 9448"/>
            </a:avLst>
          </a:prstGeom>
        </p:spPr>
      </p:pic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2789545" y="6245477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Stefan 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Löfven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 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efter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 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slutdebatten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 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i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 SVT 2014 den 12 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september</a:t>
            </a:r>
            <a:r>
              <a:rPr lang="en-GB" sz="500" dirty="0">
                <a:latin typeface="Tuffy" panose="020B0603060100000000" pitchFamily="34" charset="0"/>
                <a:ea typeface="Tuffy" panose="020B0603060100000000" pitchFamily="34" charset="0"/>
              </a:rPr>
              <a:t> 2014</a:t>
            </a:r>
            <a:r>
              <a:rPr lang="en-GB" altLang="en-US" sz="500" dirty="0">
                <a:latin typeface="Tuffy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[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Frankie 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Fouganthin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3"/>
              </a:rPr>
              <a:t>CC BY 4.0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9B2D30-D587-4A5E-A048-6CD4A394EC9B}"/>
              </a:ext>
            </a:extLst>
          </p:cNvPr>
          <p:cNvSpPr txBox="1"/>
          <p:nvPr/>
        </p:nvSpPr>
        <p:spPr>
          <a:xfrm>
            <a:off x="4572000" y="1599834"/>
            <a:ext cx="38163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dk1"/>
                </a:solidFill>
                <a:sym typeface="Arial"/>
              </a:rPr>
              <a:t>Sweden has a population of almost 10 million</a:t>
            </a:r>
            <a:r>
              <a:rPr lang="en-GB" dirty="0">
                <a:solidFill>
                  <a:schemeClr val="dk1"/>
                </a:solidFill>
              </a:rPr>
              <a:t>.</a:t>
            </a:r>
          </a:p>
          <a:p>
            <a:endParaRPr lang="en-GB" dirty="0">
              <a:solidFill>
                <a:schemeClr val="dk1"/>
              </a:solidFill>
            </a:endParaRPr>
          </a:p>
          <a:p>
            <a:r>
              <a:rPr lang="en-GB" dirty="0">
                <a:sym typeface="Arial"/>
              </a:rPr>
              <a:t>The prime minister of Sweden is </a:t>
            </a:r>
            <a:r>
              <a:rPr lang="en-GB" dirty="0">
                <a:solidFill>
                  <a:srgbClr val="222222"/>
                </a:solidFill>
                <a:sym typeface="Arial"/>
              </a:rPr>
              <a:t>Stefan </a:t>
            </a:r>
            <a:r>
              <a:rPr lang="en-GB" dirty="0" err="1">
                <a:solidFill>
                  <a:srgbClr val="222222"/>
                </a:solidFill>
                <a:sym typeface="Arial"/>
              </a:rPr>
              <a:t>Löfven</a:t>
            </a:r>
            <a:r>
              <a:rPr lang="en-GB" dirty="0">
                <a:solidFill>
                  <a:srgbClr val="222222"/>
                </a:solidFill>
              </a:rPr>
              <a:t>.</a:t>
            </a:r>
          </a:p>
          <a:p>
            <a:endParaRPr lang="en-GB" dirty="0">
              <a:solidFill>
                <a:srgbClr val="222222"/>
              </a:solidFill>
            </a:endParaRPr>
          </a:p>
          <a:p>
            <a:r>
              <a:rPr lang="en-GB" dirty="0">
                <a:sym typeface="Arial"/>
              </a:rPr>
              <a:t>The currency is the Krona</a:t>
            </a:r>
            <a:r>
              <a:rPr lang="en-GB" dirty="0">
                <a:solidFill>
                  <a:srgbClr val="000000"/>
                </a:solidFill>
              </a:rPr>
              <a:t>.</a:t>
            </a:r>
          </a:p>
          <a:p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solidFill>
                  <a:schemeClr val="dk1"/>
                </a:solidFill>
                <a:sym typeface="Arial"/>
              </a:rPr>
              <a:t>Swedish is the official language spoken in Sweden. There are also 5 other languages spoken in Sweden: Finnish, </a:t>
            </a:r>
            <a:r>
              <a:rPr lang="en-GB" dirty="0">
                <a:sym typeface="Arial"/>
              </a:rPr>
              <a:t>Yiddish, Sami, </a:t>
            </a:r>
            <a:r>
              <a:rPr lang="en-US" dirty="0" err="1">
                <a:sym typeface="Arial"/>
              </a:rPr>
              <a:t>Meänkieli</a:t>
            </a:r>
            <a:r>
              <a:rPr lang="en-US" dirty="0">
                <a:sym typeface="Arial"/>
              </a:rPr>
              <a:t> and </a:t>
            </a:r>
            <a:r>
              <a:rPr lang="en-GB" dirty="0">
                <a:sym typeface="Arial"/>
              </a:rPr>
              <a:t>Romani</a:t>
            </a:r>
            <a:r>
              <a:rPr lang="en-GB" dirty="0">
                <a:solidFill>
                  <a:schemeClr val="dk1"/>
                </a:solidFill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773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Some Swedish Phrases</a:t>
            </a:r>
            <a:endParaRPr lang="en-GB" sz="3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55"/>
          <a:stretch/>
        </p:blipFill>
        <p:spPr>
          <a:xfrm>
            <a:off x="2908452" y="5090436"/>
            <a:ext cx="3349129" cy="132252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55650" y="1507193"/>
            <a:ext cx="3893468" cy="495108"/>
          </a:xfrm>
          <a:prstGeom prst="roundRect">
            <a:avLst/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  <a:latin typeface="Twinkl SemiBold" pitchFamily="2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</a:rPr>
              <a:t>Hej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03354" y="1507193"/>
            <a:ext cx="3602764" cy="495108"/>
          </a:xfrm>
          <a:prstGeom prst="roundRect">
            <a:avLst/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</a:rPr>
              <a:t>  Hello.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5650" y="2253945"/>
            <a:ext cx="3893468" cy="495108"/>
          </a:xfrm>
          <a:prstGeom prst="roundRect">
            <a:avLst/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  <a:latin typeface="Twinkl SemiBold" pitchFamily="2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sym typeface="Arial"/>
              </a:rPr>
              <a:t>Hej</a:t>
            </a:r>
            <a:r>
              <a:rPr lang="en-GB" b="1" dirty="0">
                <a:solidFill>
                  <a:schemeClr val="bg1"/>
                </a:solidFill>
                <a:sym typeface="Arial"/>
              </a:rPr>
              <a:t> </a:t>
            </a:r>
            <a:r>
              <a:rPr lang="en-GB" b="1" dirty="0" err="1">
                <a:solidFill>
                  <a:schemeClr val="bg1"/>
                </a:solidFill>
                <a:sym typeface="Arial"/>
              </a:rPr>
              <a:t>då</a:t>
            </a:r>
            <a:endParaRPr lang="en-GB" b="1" dirty="0">
              <a:solidFill>
                <a:schemeClr val="bg1"/>
              </a:solidFill>
              <a:latin typeface="Twinkl SemiBold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03354" y="2253945"/>
            <a:ext cx="3602764" cy="495108"/>
          </a:xfrm>
          <a:prstGeom prst="roundRect">
            <a:avLst/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chemeClr val="tx1"/>
                </a:solidFill>
              </a:rPr>
              <a:t>  Goodbye.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5650" y="3000697"/>
            <a:ext cx="3893468" cy="495108"/>
          </a:xfrm>
          <a:prstGeom prst="roundRect">
            <a:avLst/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  <a:latin typeface="Twinkl SemiBold" pitchFamily="2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</a:rPr>
              <a:t>Ja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803354" y="3000697"/>
            <a:ext cx="3602764" cy="495108"/>
          </a:xfrm>
          <a:prstGeom prst="roundRect">
            <a:avLst/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</a:rPr>
              <a:t>  Yes.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55650" y="3747449"/>
            <a:ext cx="3893468" cy="495108"/>
          </a:xfrm>
          <a:prstGeom prst="roundRect">
            <a:avLst/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chemeClr val="bg1"/>
                </a:solidFill>
                <a:latin typeface="Twinkl SemiBold" pitchFamily="2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</a:rPr>
              <a:t>Nej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03354" y="3747449"/>
            <a:ext cx="3602764" cy="495108"/>
          </a:xfrm>
          <a:prstGeom prst="roundRect">
            <a:avLst/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</a:rPr>
              <a:t>  No.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20B25F57-2EBC-4076-984C-2B94FAB2C0DE}"/>
              </a:ext>
            </a:extLst>
          </p:cNvPr>
          <p:cNvSpPr/>
          <p:nvPr/>
        </p:nvSpPr>
        <p:spPr>
          <a:xfrm>
            <a:off x="755650" y="4494201"/>
            <a:ext cx="3893468" cy="495108"/>
          </a:xfrm>
          <a:prstGeom prst="roundRect">
            <a:avLst/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chemeClr val="bg1"/>
                </a:solidFill>
                <a:latin typeface="Twinkl SemiBold" pitchFamily="2" charset="0"/>
              </a:rPr>
              <a:t>  </a:t>
            </a:r>
            <a:r>
              <a:rPr lang="en-GB" b="1" dirty="0">
                <a:solidFill>
                  <a:schemeClr val="bg1"/>
                </a:solidFill>
              </a:rPr>
              <a:t>Tack</a:t>
            </a:r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F213183E-B78A-4065-8AFB-67EF7018709F}"/>
              </a:ext>
            </a:extLst>
          </p:cNvPr>
          <p:cNvSpPr/>
          <p:nvPr/>
        </p:nvSpPr>
        <p:spPr>
          <a:xfrm>
            <a:off x="4803354" y="4494201"/>
            <a:ext cx="3602764" cy="495108"/>
          </a:xfrm>
          <a:prstGeom prst="roundRect">
            <a:avLst/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333333"/>
                </a:solidFill>
              </a:rPr>
              <a:t>  Thank you.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7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614" y="3909394"/>
            <a:ext cx="3186158" cy="2124105"/>
          </a:xfrm>
          <a:prstGeom prst="roundRect">
            <a:avLst>
              <a:gd name="adj" fmla="val 17098"/>
            </a:avLst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86" y="1479946"/>
            <a:ext cx="3183285" cy="2122190"/>
          </a:xfrm>
          <a:prstGeom prst="round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57881" y="1473201"/>
            <a:ext cx="4156412" cy="1314198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600"/>
              </a:spcBef>
            </a:pPr>
            <a:r>
              <a:rPr lang="en-GB" altLang="en-US" dirty="0"/>
              <a:t>Lingonberry jam is used on lots of different foods in Sweden.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Swedish Food</a:t>
            </a:r>
          </a:p>
        </p:txBody>
      </p:sp>
      <p:sp>
        <p:nvSpPr>
          <p:cNvPr id="9" name="Rounded Rectangle 6">
            <a:extLst>
              <a:ext uri="{FF2B5EF4-FFF2-40B4-BE49-F238E27FC236}">
                <a16:creationId xmlns:a16="http://schemas.microsoft.com/office/drawing/2014/main" id="{1303C09B-0197-42EC-8765-6EF9624626D6}"/>
              </a:ext>
            </a:extLst>
          </p:cNvPr>
          <p:cNvSpPr/>
          <p:nvPr/>
        </p:nvSpPr>
        <p:spPr>
          <a:xfrm>
            <a:off x="757881" y="4761205"/>
            <a:ext cx="4156412" cy="1314198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600"/>
              </a:spcBef>
            </a:pPr>
            <a:r>
              <a:rPr lang="en-GB" altLang="en-US" dirty="0"/>
              <a:t>A traditional and famous dish of Sweden is Swedish meatballs served with gravy, boiled potatoes and lingonberry jam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6A09758A-E170-467D-A593-9C8920606530}"/>
              </a:ext>
            </a:extLst>
          </p:cNvPr>
          <p:cNvSpPr/>
          <p:nvPr/>
        </p:nvSpPr>
        <p:spPr>
          <a:xfrm>
            <a:off x="757881" y="3117203"/>
            <a:ext cx="4156412" cy="1314198"/>
          </a:xfrm>
          <a:prstGeom prst="roundRect">
            <a:avLst>
              <a:gd name="adj" fmla="val 24864"/>
            </a:avLst>
          </a:prstGeom>
          <a:solidFill>
            <a:srgbClr val="A8C2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600"/>
              </a:spcBef>
            </a:pPr>
            <a:r>
              <a:rPr lang="en-GB" altLang="en-US" dirty="0">
                <a:solidFill>
                  <a:schemeClr val="tx1"/>
                </a:solidFill>
              </a:rPr>
              <a:t>People can pick lingonberries and make their own jams.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7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1" b="5106"/>
          <a:stretch/>
        </p:blipFill>
        <p:spPr>
          <a:xfrm>
            <a:off x="741405" y="2832687"/>
            <a:ext cx="7661190" cy="3225213"/>
          </a:xfrm>
          <a:prstGeom prst="roundRect">
            <a:avLst>
              <a:gd name="adj" fmla="val 7245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Drottningholm</a:t>
            </a:r>
            <a:r>
              <a:rPr lang="en-GB" dirty="0"/>
              <a:t> Palace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7881" y="1353554"/>
            <a:ext cx="7644714" cy="794550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buClr>
                <a:schemeClr val="dk2"/>
              </a:buClr>
              <a:defRPr/>
            </a:pPr>
            <a:r>
              <a:rPr lang="en-GB" dirty="0" err="1">
                <a:solidFill>
                  <a:schemeClr val="bg1"/>
                </a:solidFill>
                <a:sym typeface="Arial"/>
              </a:rPr>
              <a:t>Drottningholm</a:t>
            </a:r>
            <a:r>
              <a:rPr lang="en-GB" dirty="0">
                <a:solidFill>
                  <a:schemeClr val="bg1"/>
                </a:solidFill>
                <a:sym typeface="Arial"/>
              </a:rPr>
              <a:t> Palace on the island of </a:t>
            </a:r>
            <a:r>
              <a:rPr lang="en-GB" dirty="0" err="1">
                <a:solidFill>
                  <a:schemeClr val="bg1"/>
                </a:solidFill>
                <a:sym typeface="Arial"/>
              </a:rPr>
              <a:t>Lovön</a:t>
            </a:r>
            <a:r>
              <a:rPr lang="en-GB" dirty="0">
                <a:solidFill>
                  <a:schemeClr val="bg1"/>
                </a:solidFill>
                <a:sym typeface="Arial"/>
              </a:rPr>
              <a:t> is a UNESCO World Heritage Site. It is close to the city of Stockholm.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7881" y="2125186"/>
            <a:ext cx="7644714" cy="70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buClr>
                <a:schemeClr val="dk2"/>
              </a:buClr>
              <a:defRPr/>
            </a:pPr>
            <a:r>
              <a:rPr lang="en-GB" dirty="0">
                <a:solidFill>
                  <a:srgbClr val="333333"/>
                </a:solidFill>
                <a:sym typeface="Arial"/>
              </a:rPr>
              <a:t>It was built during the 17</a:t>
            </a:r>
            <a:r>
              <a:rPr lang="en-GB" baseline="30000" dirty="0">
                <a:solidFill>
                  <a:srgbClr val="333333"/>
                </a:solidFill>
                <a:sym typeface="Arial"/>
              </a:rPr>
              <a:t>th</a:t>
            </a:r>
            <a:r>
              <a:rPr lang="en-GB" dirty="0">
                <a:solidFill>
                  <a:srgbClr val="333333"/>
                </a:solidFill>
                <a:sym typeface="Arial"/>
              </a:rPr>
              <a:t> century and is now the official residence of the Swedish royal family.</a:t>
            </a: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0464A7D5-97EF-4B6D-857A-B9ECCE13E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9545" y="6176229"/>
            <a:ext cx="3564910" cy="9757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1"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500" dirty="0">
                <a:latin typeface="Tuffy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“</a:t>
            </a:r>
            <a:r>
              <a:rPr lang="en-GB" sz="500" dirty="0" err="1">
                <a:latin typeface="Tuffy" panose="020B0603060100000000" pitchFamily="34" charset="0"/>
                <a:ea typeface="Tuffy" panose="020B0603060100000000" pitchFamily="34" charset="0"/>
              </a:rPr>
              <a:t>drottningholmpalace</a:t>
            </a:r>
            <a:r>
              <a:rPr lang="en-GB" altLang="en-US" sz="500" dirty="0">
                <a:latin typeface="Tuffy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” by 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[</a:t>
            </a:r>
            <a:r>
              <a:rPr lang="en-GB" altLang="en-US" sz="500" b="1" dirty="0" err="1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Sxenko</a:t>
            </a:r>
            <a:r>
              <a:rPr lang="en-GB" altLang="en-US" sz="500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</a:rPr>
              <a:t>] is licensed under </a:t>
            </a:r>
            <a:r>
              <a:rPr lang="en-GB" altLang="en-US" sz="500" b="1" dirty="0">
                <a:latin typeface="Tuffy-TTF" panose="020B0603060100000000" pitchFamily="34" charset="0"/>
                <a:ea typeface="Tuffy" panose="020B0603060100000000" pitchFamily="34" charset="0"/>
                <a:cs typeface="Arial" panose="020B0604020202020204" pitchFamily="34" charset="0"/>
                <a:hlinkClick r:id="rId3"/>
              </a:rPr>
              <a:t>CC BY 2.5</a:t>
            </a:r>
            <a:endParaRPr lang="en-GB" altLang="en-US" sz="500" b="1" dirty="0">
              <a:latin typeface="Tuffy-TTF" panose="020B0603060100000000" pitchFamily="34" charset="0"/>
              <a:ea typeface="Tuffy" panose="020B06030601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55" b="5545"/>
          <a:stretch/>
        </p:blipFill>
        <p:spPr>
          <a:xfrm>
            <a:off x="755650" y="3039128"/>
            <a:ext cx="7646945" cy="3234672"/>
          </a:xfrm>
          <a:prstGeom prst="roundRect">
            <a:avLst>
              <a:gd name="adj" fmla="val 7917"/>
            </a:avLst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Vasa Museum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7881" y="1357865"/>
            <a:ext cx="7644714" cy="827890"/>
          </a:xfrm>
          <a:prstGeom prst="roundRect">
            <a:avLst>
              <a:gd name="adj" fmla="val 24864"/>
            </a:avLst>
          </a:prstGeom>
          <a:solidFill>
            <a:srgbClr val="688D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Clr>
                <a:srgbClr val="595959"/>
              </a:buClr>
            </a:pPr>
            <a:r>
              <a:rPr lang="en-GB" altLang="en-US" dirty="0">
                <a:cs typeface="Arial" panose="020B0604020202020204" pitchFamily="34" charset="0"/>
              </a:rPr>
              <a:t>The Vasa Museum in Stockholm is one of the country’s most popular tourist attractions.</a:t>
            </a:r>
            <a:endParaRPr lang="en-US" altLang="en-US" dirty="0"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7881" y="2185755"/>
            <a:ext cx="758189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spcAft>
                <a:spcPct val="0"/>
              </a:spcAft>
              <a:buClr>
                <a:srgbClr val="595959"/>
              </a:buClr>
            </a:pPr>
            <a:r>
              <a:rPr lang="en-GB" altLang="en-US">
                <a:cs typeface="Arial" panose="020B0604020202020204" pitchFamily="34" charset="0"/>
              </a:rPr>
              <a:t>In 1628, </a:t>
            </a:r>
            <a:r>
              <a:rPr lang="en-GB" altLang="en-US" dirty="0">
                <a:cs typeface="Arial" panose="020B0604020202020204" pitchFamily="34" charset="0"/>
              </a:rPr>
              <a:t>the Vasa battleship sank on its maiden voyage. It was under water for over 300 years until it was recovered in 1961.</a:t>
            </a:r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3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307</Words>
  <Application>Microsoft Office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Tuffy</vt:lpstr>
      <vt:lpstr>Twinkl SemiBold</vt:lpstr>
      <vt:lpstr>Twinkl</vt:lpstr>
      <vt:lpstr>Calibri</vt:lpstr>
      <vt:lpstr>Tuffy-TTF</vt:lpstr>
      <vt:lpstr>Arial</vt:lpstr>
      <vt:lpstr>Office Theme</vt:lpstr>
      <vt:lpstr>PowerPoint Presentation</vt:lpstr>
      <vt:lpstr>Where Is Sweden?</vt:lpstr>
      <vt:lpstr>Facts About Sweden</vt:lpstr>
      <vt:lpstr>Facts About Sweden</vt:lpstr>
      <vt:lpstr>Some Swedish Phrases</vt:lpstr>
      <vt:lpstr>Swedish Food</vt:lpstr>
      <vt:lpstr>Drottningholm Palace</vt:lpstr>
      <vt:lpstr>Vasa Museum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Sarah Fletcher</dc:creator>
  <cp:lastModifiedBy>Greg Holmes</cp:lastModifiedBy>
  <cp:revision>18</cp:revision>
  <dcterms:created xsi:type="dcterms:W3CDTF">2019-02-21T12:48:55Z</dcterms:created>
  <dcterms:modified xsi:type="dcterms:W3CDTF">2019-03-05T09:32:55Z</dcterms:modified>
</cp:coreProperties>
</file>